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1" r:id="rId13"/>
    <p:sldId id="288" r:id="rId14"/>
    <p:sldId id="266" r:id="rId15"/>
    <p:sldId id="262" r:id="rId16"/>
    <p:sldId id="263" r:id="rId17"/>
    <p:sldId id="281" r:id="rId18"/>
    <p:sldId id="286" r:id="rId19"/>
    <p:sldId id="287" r:id="rId20"/>
    <p:sldId id="274" r:id="rId21"/>
    <p:sldId id="289" r:id="rId22"/>
    <p:sldId id="296" r:id="rId23"/>
    <p:sldId id="297" r:id="rId24"/>
    <p:sldId id="285" r:id="rId25"/>
    <p:sldId id="295" r:id="rId26"/>
    <p:sldId id="298" r:id="rId27"/>
    <p:sldId id="299" r:id="rId28"/>
    <p:sldId id="300" r:id="rId29"/>
    <p:sldId id="301" r:id="rId30"/>
    <p:sldId id="302" r:id="rId31"/>
    <p:sldId id="293" r:id="rId32"/>
    <p:sldId id="303" r:id="rId33"/>
    <p:sldId id="304" r:id="rId34"/>
    <p:sldId id="292" r:id="rId35"/>
    <p:sldId id="291" r:id="rId36"/>
    <p:sldId id="276" r:id="rId37"/>
    <p:sldId id="282" r:id="rId38"/>
    <p:sldId id="277" r:id="rId39"/>
    <p:sldId id="283" r:id="rId40"/>
    <p:sldId id="275" r:id="rId41"/>
    <p:sldId id="284" r:id="rId42"/>
    <p:sldId id="278" r:id="rId43"/>
    <p:sldId id="279" r:id="rId44"/>
    <p:sldId id="280" r:id="rId45"/>
    <p:sldId id="309" r:id="rId46"/>
    <p:sldId id="310" r:id="rId47"/>
    <p:sldId id="308" r:id="rId48"/>
    <p:sldId id="305" r:id="rId49"/>
    <p:sldId id="306" r:id="rId5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122B"/>
    <a:srgbClr val="0056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1"/>
    <p:restoredTop sz="94280" autoAdjust="0"/>
  </p:normalViewPr>
  <p:slideViewPr>
    <p:cSldViewPr snapToGrid="0" snapToObjects="1">
      <p:cViewPr varScale="1">
        <p:scale>
          <a:sx n="72" d="100"/>
          <a:sy n="72" d="100"/>
        </p:scale>
        <p:origin x="4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2212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13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93150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499884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7767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4581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340881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5966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94851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71041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34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0605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29876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9001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80583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64951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72250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67515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5861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66737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1915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/>
              <a:t>Health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(stress, </a:t>
            </a:r>
            <a:r>
              <a:rPr lang="pt-PT" dirty="0" err="1"/>
              <a:t>pollution</a:t>
            </a:r>
            <a:r>
              <a:rPr lang="pt-PT" dirty="0"/>
              <a:t>,</a:t>
            </a:r>
            <a:r>
              <a:rPr lang="pt-PT" baseline="0" dirty="0"/>
              <a:t> etc.) -&gt; </a:t>
            </a:r>
            <a:r>
              <a:rPr lang="pt-PT" baseline="0" dirty="0" err="1"/>
              <a:t>related</a:t>
            </a:r>
            <a:r>
              <a:rPr lang="pt-PT" baseline="0" dirty="0"/>
              <a:t> </a:t>
            </a:r>
            <a:r>
              <a:rPr lang="pt-PT" baseline="0" dirty="0" err="1"/>
              <a:t>with</a:t>
            </a:r>
            <a:r>
              <a:rPr lang="pt-PT" baseline="0" dirty="0"/>
              <a:t> </a:t>
            </a:r>
            <a:r>
              <a:rPr lang="pt-PT" baseline="0" dirty="0" err="1"/>
              <a:t>environment</a:t>
            </a:r>
            <a:endParaRPr lang="pt-PT" dirty="0"/>
          </a:p>
          <a:p>
            <a:r>
              <a:rPr lang="pt-PT" dirty="0" err="1"/>
              <a:t>Economic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baseline="0" dirty="0"/>
          </a:p>
          <a:p>
            <a:r>
              <a:rPr lang="pt-PT" baseline="0" dirty="0" err="1"/>
              <a:t>Environmental</a:t>
            </a:r>
            <a:r>
              <a:rPr lang="pt-PT" baseline="0" dirty="0"/>
              <a:t> </a:t>
            </a:r>
            <a:r>
              <a:rPr lang="pt-PT" baseline="0" dirty="0" err="1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06-01-2017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/>
              <a:t>João Miguel Polónia Pascoal Faria</a:t>
            </a:r>
          </a:p>
          <a:p>
            <a:r>
              <a:rPr lang="pt-PT" sz="2800" b="1" dirty="0"/>
              <a:t>Márcio Filipe Vilela Fontes</a:t>
            </a:r>
          </a:p>
          <a:p>
            <a:endParaRPr lang="pt-PT" sz="2800" b="1" dirty="0"/>
          </a:p>
          <a:p>
            <a:r>
              <a:rPr lang="pt-PT" sz="2400" b="1" dirty="0"/>
              <a:t>Supervisor</a:t>
            </a:r>
            <a:r>
              <a:rPr lang="pt-PT" sz="2400" dirty="0"/>
              <a:t>: Prof. João Pedro Carvalho Leal Mendes Moreira</a:t>
            </a:r>
          </a:p>
          <a:p>
            <a:endParaRPr lang="pt-PT" sz="2000" b="1" dirty="0"/>
          </a:p>
          <a:p>
            <a:r>
              <a:rPr lang="pt-PT" sz="2000" dirty="0"/>
              <a:t>Mestrado Integrado em Engenharia Informática e Computação</a:t>
            </a:r>
            <a:endParaRPr lang="pt-PT" sz="2000" b="1" dirty="0"/>
          </a:p>
          <a:p>
            <a:endParaRPr lang="pt-PT" sz="2000" dirty="0"/>
          </a:p>
          <a:p>
            <a:r>
              <a:rPr lang="pt-PT" sz="1600" dirty="0"/>
              <a:t>Faculdade de Engenharia da Universidade do Porto</a:t>
            </a:r>
          </a:p>
          <a:p>
            <a:r>
              <a:rPr lang="pt-PT" sz="1600" dirty="0" err="1"/>
              <a:t>January</a:t>
            </a:r>
            <a:r>
              <a:rPr lang="pt-PT" sz="1600" dirty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Average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Salary</a:t>
            </a:r>
            <a:r>
              <a:rPr lang="pt-PT" sz="4400" dirty="0">
                <a:solidFill>
                  <a:srgbClr val="00568A"/>
                </a:solidFill>
              </a:rPr>
              <a:t> per </a:t>
            </a:r>
            <a:r>
              <a:rPr lang="pt-PT" sz="4400" dirty="0" err="1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Crimes </a:t>
            </a:r>
            <a:r>
              <a:rPr lang="pt-PT" sz="4400" dirty="0" err="1">
                <a:solidFill>
                  <a:srgbClr val="00568A"/>
                </a:solidFill>
              </a:rPr>
              <a:t>and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Unemployment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Clients</a:t>
            </a:r>
            <a:r>
              <a:rPr lang="pt-PT" sz="4400" dirty="0">
                <a:solidFill>
                  <a:srgbClr val="00568A"/>
                </a:solidFill>
              </a:rPr>
              <a:t> per </a:t>
            </a:r>
            <a:r>
              <a:rPr lang="pt-PT" sz="4400" dirty="0" err="1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6753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Issuance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Frequency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363" y="1579418"/>
            <a:ext cx="6835274" cy="528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65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Credit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cards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Loan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amount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Loan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duration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Client</a:t>
            </a:r>
            <a:r>
              <a:rPr lang="pt-PT" sz="4400" dirty="0">
                <a:solidFill>
                  <a:srgbClr val="00568A"/>
                </a:solidFill>
              </a:rPr>
              <a:t> vs. </a:t>
            </a:r>
            <a:r>
              <a:rPr lang="pt-PT" sz="4400" dirty="0" err="1">
                <a:solidFill>
                  <a:srgbClr val="00568A"/>
                </a:solidFill>
              </a:rPr>
              <a:t>Card</a:t>
            </a:r>
            <a:r>
              <a:rPr lang="pt-PT" sz="4400" dirty="0">
                <a:solidFill>
                  <a:srgbClr val="00568A"/>
                </a:solidFill>
              </a:rPr>
              <a:t> Clusters (K-</a:t>
            </a:r>
            <a:r>
              <a:rPr lang="pt-PT" sz="4400" dirty="0" err="1">
                <a:solidFill>
                  <a:srgbClr val="00568A"/>
                </a:solidFill>
              </a:rPr>
              <a:t>Means</a:t>
            </a:r>
            <a:r>
              <a:rPr lang="pt-PT" sz="44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1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age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-1.2302465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-0.3775839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-1.2061650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1.2849300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0.5920177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0.02777778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Client</a:t>
            </a:r>
            <a:r>
              <a:rPr lang="pt-PT" sz="4400" dirty="0">
                <a:solidFill>
                  <a:srgbClr val="00568A"/>
                </a:solidFill>
              </a:rPr>
              <a:t> vs. </a:t>
            </a:r>
            <a:r>
              <a:rPr lang="pt-PT" sz="4400" dirty="0" err="1">
                <a:solidFill>
                  <a:srgbClr val="00568A"/>
                </a:solidFill>
              </a:rPr>
              <a:t>Demography</a:t>
            </a:r>
            <a:r>
              <a:rPr lang="pt-PT" sz="4400" dirty="0">
                <a:solidFill>
                  <a:srgbClr val="00568A"/>
                </a:solidFill>
              </a:rPr>
              <a:t> Clusters (K-</a:t>
            </a:r>
            <a:r>
              <a:rPr lang="pt-PT" sz="4400" dirty="0" err="1">
                <a:solidFill>
                  <a:srgbClr val="00568A"/>
                </a:solidFill>
              </a:rPr>
              <a:t>Means</a:t>
            </a:r>
            <a:r>
              <a:rPr lang="pt-PT" sz="44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91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age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...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latin typeface="+mn-lt"/>
                        </a:rPr>
                        <a:t>-0.025915663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255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Client</a:t>
            </a:r>
            <a:r>
              <a:rPr lang="pt-PT" sz="4400" dirty="0">
                <a:solidFill>
                  <a:srgbClr val="00568A"/>
                </a:solidFill>
              </a:rPr>
              <a:t> vs. </a:t>
            </a:r>
            <a:r>
              <a:rPr lang="pt-PT" sz="4400" dirty="0" err="1">
                <a:solidFill>
                  <a:srgbClr val="00568A"/>
                </a:solidFill>
              </a:rPr>
              <a:t>Insurances</a:t>
            </a:r>
            <a:r>
              <a:rPr lang="pt-PT" sz="4400" dirty="0">
                <a:solidFill>
                  <a:srgbClr val="00568A"/>
                </a:solidFill>
              </a:rPr>
              <a:t> Clusters (K-</a:t>
            </a:r>
            <a:r>
              <a:rPr lang="pt-PT" sz="4400" dirty="0" err="1">
                <a:solidFill>
                  <a:srgbClr val="00568A"/>
                </a:solidFill>
              </a:rPr>
              <a:t>Means</a:t>
            </a:r>
            <a:r>
              <a:rPr lang="pt-PT" sz="44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306"/>
              </p:ext>
            </p:extLst>
          </p:nvPr>
        </p:nvGraphicFramePr>
        <p:xfrm>
          <a:off x="7793511" y="2855364"/>
          <a:ext cx="40910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3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n_entrepreneurs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crimes_96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/>
                        <a:t>0.6656325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1.8903740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2.4398930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/>
                        <a:t>0.4066814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-0.7176040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-0.4633185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-0.4444360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0.1075921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-0.4689837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>
                          <a:latin typeface="+mn-lt"/>
                        </a:rPr>
                        <a:t>-0.1039707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-0.6054897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-0.2008185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6982" b="5866"/>
          <a:stretch/>
        </p:blipFill>
        <p:spPr>
          <a:xfrm>
            <a:off x="623455" y="1580710"/>
            <a:ext cx="6862618" cy="4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#1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>
                <a:solidFill>
                  <a:srgbClr val="00568A"/>
                </a:solidFill>
              </a:rPr>
              <a:t>CRISP-DM</a:t>
            </a: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#5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Predictive</a:t>
            </a:r>
            <a:r>
              <a:rPr lang="pt-PT" sz="6000" dirty="0">
                <a:solidFill>
                  <a:srgbClr val="00568A"/>
                </a:solidFill>
              </a:rPr>
              <a:t> data </a:t>
            </a:r>
            <a:r>
              <a:rPr lang="pt-PT" sz="6000" dirty="0" err="1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610600" y="2906055"/>
            <a:ext cx="33550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B9122B"/>
                </a:solidFill>
              </a:rPr>
              <a:t>Monthly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en-GB" sz="2400" b="1" dirty="0">
                <a:solidFill>
                  <a:srgbClr val="B9122B"/>
                </a:solidFill>
              </a:rPr>
              <a:t>Revenue</a:t>
            </a:r>
          </a:p>
          <a:p>
            <a:endParaRPr lang="pt-PT" dirty="0"/>
          </a:p>
          <a:p>
            <a:r>
              <a:rPr lang="en-GB" dirty="0"/>
              <a:t>Aggregation</a:t>
            </a:r>
            <a:r>
              <a:rPr lang="pt-PT" dirty="0"/>
              <a:t> </a:t>
            </a:r>
            <a:r>
              <a:rPr lang="en-US" dirty="0"/>
              <a:t>of</a:t>
            </a:r>
            <a:r>
              <a:rPr lang="pt-PT" dirty="0"/>
              <a:t> </a:t>
            </a:r>
            <a:r>
              <a:rPr lang="en-US" dirty="0"/>
              <a:t>the monthly income per account. Used instead of the District average salary because it is a </a:t>
            </a:r>
            <a:r>
              <a:rPr lang="en-US" dirty="0"/>
              <a:t>more </a:t>
            </a:r>
            <a:r>
              <a:rPr lang="en-US" dirty="0"/>
              <a:t>personal indicator.</a:t>
            </a:r>
            <a:r>
              <a:rPr lang="en-US" dirty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40" y="2446495"/>
            <a:ext cx="8452160" cy="3042777"/>
          </a:xfrm>
          <a:prstGeom prst="rect">
            <a:avLst/>
          </a:prstGeom>
        </p:spPr>
      </p:pic>
      <p:sp>
        <p:nvSpPr>
          <p:cNvPr id="10" name="CaixaDeTexto 4"/>
          <p:cNvSpPr txBox="1"/>
          <p:nvPr/>
        </p:nvSpPr>
        <p:spPr>
          <a:xfrm>
            <a:off x="2137893" y="423309"/>
            <a:ext cx="407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16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610600" y="1567226"/>
            <a:ext cx="3355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Reputation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GB" dirty="0"/>
              <a:t>Aggregation</a:t>
            </a:r>
            <a:r>
              <a:rPr lang="pt-PT" dirty="0"/>
              <a:t> </a:t>
            </a:r>
            <a:r>
              <a:rPr lang="en-US" dirty="0"/>
              <a:t>of</a:t>
            </a:r>
            <a:r>
              <a:rPr lang="pt-PT" dirty="0"/>
              <a:t> </a:t>
            </a:r>
            <a:r>
              <a:rPr lang="en-US" dirty="0"/>
              <a:t>the history of an account based on its past</a:t>
            </a:r>
            <a:r>
              <a:rPr lang="pt-PT" dirty="0"/>
              <a:t> </a:t>
            </a:r>
            <a:r>
              <a:rPr lang="en-US" dirty="0"/>
              <a:t>loans</a:t>
            </a:r>
            <a:r>
              <a:rPr lang="pt-PT" dirty="0"/>
              <a:t>.</a:t>
            </a:r>
          </a:p>
          <a:p>
            <a:r>
              <a:rPr lang="en-US" dirty="0"/>
              <a:t>The values can be “good”, “bad” or “neutral” according with the status of the loans.</a:t>
            </a:r>
          </a:p>
          <a:p>
            <a:r>
              <a:rPr lang="en-US" dirty="0"/>
              <a:t>This is calculated using only the train data with fixed rand seed.</a:t>
            </a:r>
          </a:p>
        </p:txBody>
      </p:sp>
      <p:sp>
        <p:nvSpPr>
          <p:cNvPr id="10" name="CaixaDeTexto 4"/>
          <p:cNvSpPr txBox="1"/>
          <p:nvPr/>
        </p:nvSpPr>
        <p:spPr>
          <a:xfrm>
            <a:off x="2137893" y="423309"/>
            <a:ext cx="407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836" y="2055935"/>
            <a:ext cx="7992878" cy="17002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541" y="4306868"/>
            <a:ext cx="5204767" cy="1975303"/>
          </a:xfrm>
          <a:prstGeom prst="rect">
            <a:avLst/>
          </a:prstGeom>
        </p:spPr>
      </p:pic>
      <p:sp>
        <p:nvSpPr>
          <p:cNvPr id="11" name="CaixaDeTexto 7"/>
          <p:cNvSpPr txBox="1"/>
          <p:nvPr/>
        </p:nvSpPr>
        <p:spPr>
          <a:xfrm>
            <a:off x="8610600" y="4672785"/>
            <a:ext cx="335509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B9122B"/>
                </a:solidFill>
              </a:rPr>
              <a:t>Age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Contains the age of the client based on its birth number.</a:t>
            </a:r>
          </a:p>
        </p:txBody>
      </p:sp>
    </p:spTree>
    <p:extLst>
      <p:ext uri="{BB962C8B-B14F-4D97-AF65-F5344CB8AC3E}">
        <p14:creationId xmlns:p14="http://schemas.microsoft.com/office/powerpoint/2010/main" val="128738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 dirty="0"/>
          </a:p>
        </p:txBody>
      </p:sp>
      <p:sp>
        <p:nvSpPr>
          <p:cNvPr id="8" name="CaixaDeTexto 7"/>
          <p:cNvSpPr txBox="1"/>
          <p:nvPr/>
        </p:nvSpPr>
        <p:spPr>
          <a:xfrm>
            <a:off x="8610600" y="1567226"/>
            <a:ext cx="3355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Operations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Almost all of the cases use this scenario and vary only inside Split Validation.</a:t>
            </a:r>
          </a:p>
          <a:p>
            <a:r>
              <a:rPr lang="en-US" dirty="0"/>
              <a:t>Both the Split Validation and the Split Data use 70% for training, 30% for testing, and use the same seed for separation.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24" y="1815668"/>
            <a:ext cx="7706801" cy="4858428"/>
          </a:xfrm>
          <a:prstGeom prst="rect">
            <a:avLst/>
          </a:prstGeom>
        </p:spPr>
      </p:pic>
      <p:sp>
        <p:nvSpPr>
          <p:cNvPr id="12" name="CaixaDeTexto 4"/>
          <p:cNvSpPr txBox="1"/>
          <p:nvPr/>
        </p:nvSpPr>
        <p:spPr>
          <a:xfrm>
            <a:off x="2137893" y="423309"/>
            <a:ext cx="407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22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324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Decision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Tree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sp>
        <p:nvSpPr>
          <p:cNvPr id="7" name="CaixaDeTexto 7"/>
          <p:cNvSpPr txBox="1"/>
          <p:nvPr/>
        </p:nvSpPr>
        <p:spPr>
          <a:xfrm>
            <a:off x="8610600" y="1844226"/>
            <a:ext cx="335509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Decision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tree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As we can see in the images, the salary, the reputation and the age were the best attributes to predict successful loans.</a:t>
            </a:r>
          </a:p>
          <a:p>
            <a:r>
              <a:rPr lang="en-US" dirty="0"/>
              <a:t>The results in the Decision Tree are good, but they are very sensitive to new accounts without any history on loans.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247" y="1616059"/>
            <a:ext cx="4456215" cy="36182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" y="5067050"/>
            <a:ext cx="7525800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32472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Decision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Tree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B9122B"/>
                </a:solidFill>
              </a:rPr>
              <a:t>Decision Tree Parameters</a:t>
            </a: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Criterion: </a:t>
            </a:r>
            <a:r>
              <a:rPr lang="en-US" dirty="0" err="1"/>
              <a:t>gain_ratio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pruning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Confidence: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</a:t>
            </a:r>
            <a:r>
              <a:rPr lang="en-US" dirty="0" err="1"/>
              <a:t>prepruning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gain: 10%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leaf size: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Minimal size for split: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</a:t>
            </a:r>
            <a:r>
              <a:rPr lang="en-US" dirty="0" err="1"/>
              <a:t>perpruning</a:t>
            </a:r>
            <a:r>
              <a:rPr lang="en-US" dirty="0"/>
              <a:t> alternatives: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28269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92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Naive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Bayes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sp>
        <p:nvSpPr>
          <p:cNvPr id="7" name="CaixaDeTexto 7"/>
          <p:cNvSpPr txBox="1"/>
          <p:nvPr/>
        </p:nvSpPr>
        <p:spPr>
          <a:xfrm>
            <a:off x="8332880" y="1844226"/>
            <a:ext cx="3749192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Naive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Bayes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We used a subset of the data for this case which lead to a improvement in the accuracy. It uses the age, the salary, the reputation, the loan amount and the loan duration.</a:t>
            </a:r>
          </a:p>
          <a:p>
            <a:r>
              <a:rPr lang="en-US" dirty="0"/>
              <a:t>As we can see in the graph, the reputation is a really good indicator of successful loan and the age can be used to filter below 30 and above 85.</a:t>
            </a:r>
          </a:p>
          <a:p>
            <a:r>
              <a:rPr lang="en-US" dirty="0"/>
              <a:t>The duration gives a good information for the bank on which durations loans should be for higher success.</a:t>
            </a:r>
          </a:p>
          <a:p>
            <a:r>
              <a:rPr lang="en-US" dirty="0"/>
              <a:t>Overall the results are also good.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0" y="5234353"/>
            <a:ext cx="7506748" cy="1619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" y="1579418"/>
            <a:ext cx="3516081" cy="1931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1583" y="1579418"/>
            <a:ext cx="3522153" cy="19312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268" y="3458119"/>
            <a:ext cx="3322550" cy="18287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0198" y="3434175"/>
            <a:ext cx="3620005" cy="187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1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92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Naive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Bayes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Naive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Bayes</a:t>
            </a:r>
            <a:r>
              <a:rPr lang="pt-PT" sz="2400" b="1" dirty="0">
                <a:solidFill>
                  <a:srgbClr val="B9122B"/>
                </a:solidFill>
              </a:rPr>
              <a:t> (</a:t>
            </a:r>
            <a:r>
              <a:rPr lang="pt-PT" sz="2400" b="1" dirty="0" err="1">
                <a:solidFill>
                  <a:srgbClr val="B9122B"/>
                </a:solidFill>
              </a:rPr>
              <a:t>Kernel</a:t>
            </a:r>
            <a:r>
              <a:rPr lang="pt-PT" sz="2400" b="1" dirty="0">
                <a:solidFill>
                  <a:srgbClr val="B9122B"/>
                </a:solidFill>
              </a:rPr>
              <a:t>) </a:t>
            </a:r>
            <a:r>
              <a:rPr lang="pt-PT" sz="2400" b="1" dirty="0" err="1">
                <a:solidFill>
                  <a:srgbClr val="B9122B"/>
                </a:solidFill>
              </a:rPr>
              <a:t>Parameters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Laplace correction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Estimation mode: full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Bandwidth selection: heuristic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86477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378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K-NN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  <p:sp>
        <p:nvSpPr>
          <p:cNvPr id="7" name="CaixaDeTexto 7"/>
          <p:cNvSpPr txBox="1"/>
          <p:nvPr/>
        </p:nvSpPr>
        <p:spPr>
          <a:xfrm>
            <a:off x="8332880" y="2952222"/>
            <a:ext cx="37491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B9122B"/>
                </a:solidFill>
              </a:rPr>
              <a:t>K-NN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We also opted for the subset of parameters in the k-NN for improved accuracy. This method had the lowest of the scores, both for class precision and recall.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79" y="4014051"/>
            <a:ext cx="7525800" cy="1733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55" y="2742128"/>
            <a:ext cx="5915851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74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378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K-NN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29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B9122B"/>
                </a:solidFill>
              </a:rPr>
              <a:t>K-NN </a:t>
            </a:r>
            <a:r>
              <a:rPr lang="pt-PT" sz="2400" b="1" dirty="0" err="1">
                <a:solidFill>
                  <a:srgbClr val="B9122B"/>
                </a:solidFill>
              </a:rPr>
              <a:t>Parameters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/>
              <a:t>K: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Measure</a:t>
            </a:r>
            <a:r>
              <a:rPr lang="pt-PT" dirty="0"/>
              <a:t> </a:t>
            </a:r>
            <a:r>
              <a:rPr lang="pt-PT" dirty="0" err="1"/>
              <a:t>types</a:t>
            </a:r>
            <a:r>
              <a:rPr lang="pt-PT" dirty="0"/>
              <a:t>: </a:t>
            </a:r>
            <a:r>
              <a:rPr lang="pt-PT" dirty="0" err="1"/>
              <a:t>MixedMeasures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 err="1"/>
              <a:t>Mixed</a:t>
            </a:r>
            <a:r>
              <a:rPr lang="pt-PT" dirty="0"/>
              <a:t> </a:t>
            </a:r>
            <a:r>
              <a:rPr lang="pt-PT" dirty="0" err="1"/>
              <a:t>measure</a:t>
            </a:r>
            <a:r>
              <a:rPr lang="pt-PT" dirty="0"/>
              <a:t>: </a:t>
            </a:r>
            <a:r>
              <a:rPr lang="pt-PT" dirty="0" err="1"/>
              <a:t>MixedElucideanDistance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81912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CRISP-DM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3493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Deep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Learning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30</a:t>
            </a:fld>
            <a:endParaRPr lang="pt-PT"/>
          </a:p>
        </p:txBody>
      </p:sp>
      <p:sp>
        <p:nvSpPr>
          <p:cNvPr id="7" name="CaixaDeTexto 7"/>
          <p:cNvSpPr txBox="1"/>
          <p:nvPr/>
        </p:nvSpPr>
        <p:spPr>
          <a:xfrm>
            <a:off x="8332880" y="2952222"/>
            <a:ext cx="374919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Deep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Learning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Once again we opted for a subset for increased accuracy.</a:t>
            </a:r>
          </a:p>
          <a:p>
            <a:r>
              <a:rPr lang="en-US" dirty="0"/>
              <a:t>This method was also good in relation to the attributes we passed.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26" y="5075880"/>
            <a:ext cx="7535327" cy="16385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204" y="2021840"/>
            <a:ext cx="4810796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060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3493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Deep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Learning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31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Deep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Learning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Parameters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Activation: </a:t>
            </a:r>
            <a:r>
              <a:rPr lang="en-US" dirty="0" err="1"/>
              <a:t>Maxout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Hidden layer sizes: 50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Epochs: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samples per iteration: -2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Adaptive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Epsilon: 1.0E-8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Rho: 0.99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(defaults)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39272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2436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SVM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32</a:t>
            </a:fld>
            <a:endParaRPr lang="pt-PT"/>
          </a:p>
        </p:txBody>
      </p:sp>
      <p:sp>
        <p:nvSpPr>
          <p:cNvPr id="7" name="CaixaDeTexto 7"/>
          <p:cNvSpPr txBox="1"/>
          <p:nvPr/>
        </p:nvSpPr>
        <p:spPr>
          <a:xfrm>
            <a:off x="8332880" y="2952222"/>
            <a:ext cx="385912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Support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Vector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Machine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Due to the nature of the SVM, we had to convert the attributes to Numerical.</a:t>
            </a:r>
          </a:p>
          <a:p>
            <a:r>
              <a:rPr lang="en-US" dirty="0"/>
              <a:t>We used Cross validation for the SVM, which led to higher results than any of the other methods.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1" y="5134212"/>
            <a:ext cx="7516274" cy="17052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73" y="1813825"/>
            <a:ext cx="2905530" cy="227679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1503" y="1813825"/>
            <a:ext cx="4762208" cy="267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13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2436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SVM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33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B9122B"/>
                </a:solidFill>
              </a:rPr>
              <a:t>SVM </a:t>
            </a:r>
            <a:r>
              <a:rPr lang="pt-PT" sz="2400" b="1" dirty="0" err="1">
                <a:solidFill>
                  <a:srgbClr val="B9122B"/>
                </a:solidFill>
              </a:rPr>
              <a:t>Parameters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Kernel type: polynomial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Convergence epsilon: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(defaults)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12593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670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Neural Net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34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25" y="5267103"/>
            <a:ext cx="7535327" cy="1590897"/>
          </a:xfrm>
          <a:prstGeom prst="rect">
            <a:avLst/>
          </a:prstGeom>
        </p:spPr>
      </p:pic>
      <p:sp>
        <p:nvSpPr>
          <p:cNvPr id="7" name="CaixaDeTexto 7"/>
          <p:cNvSpPr txBox="1"/>
          <p:nvPr/>
        </p:nvSpPr>
        <p:spPr>
          <a:xfrm>
            <a:off x="8332880" y="2952222"/>
            <a:ext cx="385912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Support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Vector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Machine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r>
              <a:rPr lang="en-US" dirty="0"/>
              <a:t>Due to the nature of the NN, we had to convert the attributes to Numerical.</a:t>
            </a:r>
          </a:p>
          <a:p>
            <a:r>
              <a:rPr lang="en-US" dirty="0"/>
              <a:t>We used Split Validation and subset of attributes, hence the “low” result in comparison to what was supposed from a NN.</a:t>
            </a:r>
          </a:p>
          <a:p>
            <a:r>
              <a:rPr lang="en-US" dirty="0"/>
              <a:t>The result using all the attributes and Cross Validation is very similar to SVM, but takes significantly higher time </a:t>
            </a:r>
            <a:r>
              <a:rPr lang="en-US"/>
              <a:t>to compute.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926" y="1884560"/>
            <a:ext cx="3391373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289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#PM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6707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Neural Net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35</a:t>
            </a:fld>
            <a:endParaRPr lang="pt-PT"/>
          </a:p>
        </p:txBody>
      </p:sp>
      <p:sp>
        <p:nvSpPr>
          <p:cNvPr id="6" name="CaixaDeTexto 7"/>
          <p:cNvSpPr txBox="1"/>
          <p:nvPr/>
        </p:nvSpPr>
        <p:spPr>
          <a:xfrm>
            <a:off x="291548" y="1844226"/>
            <a:ext cx="11674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>
                <a:solidFill>
                  <a:srgbClr val="B9122B"/>
                </a:solidFill>
              </a:rPr>
              <a:t>Neural Net </a:t>
            </a:r>
            <a:r>
              <a:rPr lang="pt-PT" sz="2400" b="1" dirty="0" err="1">
                <a:solidFill>
                  <a:srgbClr val="B9122B"/>
                </a:solidFill>
              </a:rPr>
              <a:t>Parameters</a:t>
            </a:r>
            <a:endParaRPr lang="en-GB" sz="2400" b="1" dirty="0">
              <a:solidFill>
                <a:srgbClr val="B9122B"/>
              </a:solidFill>
            </a:endParaRPr>
          </a:p>
          <a:p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(defaults)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11213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#6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Limitations</a:t>
            </a:r>
            <a:r>
              <a:rPr lang="pt-PT" sz="6000" dirty="0">
                <a:solidFill>
                  <a:srgbClr val="00568A"/>
                </a:solidFill>
              </a:rPr>
              <a:t> </a:t>
            </a:r>
            <a:r>
              <a:rPr lang="pt-PT" sz="6000" dirty="0" err="1">
                <a:solidFill>
                  <a:srgbClr val="00568A"/>
                </a:solidFill>
              </a:rPr>
              <a:t>and</a:t>
            </a:r>
            <a:r>
              <a:rPr lang="pt-PT" sz="6000" dirty="0">
                <a:solidFill>
                  <a:srgbClr val="00568A"/>
                </a:solidFill>
              </a:rPr>
              <a:t> Future </a:t>
            </a:r>
            <a:r>
              <a:rPr lang="pt-PT" sz="6000" dirty="0" err="1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37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Limitations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and</a:t>
            </a:r>
            <a:r>
              <a:rPr lang="pt-PT" sz="4400" dirty="0">
                <a:solidFill>
                  <a:srgbClr val="00568A"/>
                </a:solidFill>
              </a:rPr>
              <a:t> Future </a:t>
            </a:r>
            <a:r>
              <a:rPr lang="pt-PT" sz="4400" dirty="0" err="1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5" y="1925783"/>
            <a:ext cx="9916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Limitations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old</a:t>
            </a:r>
            <a:r>
              <a:rPr lang="pt-PT" dirty="0"/>
              <a:t>, </a:t>
            </a:r>
            <a:r>
              <a:rPr lang="pt-PT" dirty="0" err="1"/>
              <a:t>so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potential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predictions</a:t>
            </a:r>
            <a:r>
              <a:rPr lang="pt-PT" dirty="0"/>
              <a:t> </a:t>
            </a:r>
            <a:r>
              <a:rPr lang="pt-PT" dirty="0" err="1"/>
              <a:t>may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useful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If</a:t>
            </a:r>
            <a:r>
              <a:rPr lang="pt-PT" dirty="0"/>
              <a:t> more data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gathered</a:t>
            </a:r>
            <a:r>
              <a:rPr lang="pt-PT" dirty="0"/>
              <a:t>, </a:t>
            </a:r>
            <a:r>
              <a:rPr lang="pt-PT" dirty="0" err="1"/>
              <a:t>better</a:t>
            </a:r>
            <a:r>
              <a:rPr lang="pt-PT" dirty="0"/>
              <a:t> </a:t>
            </a:r>
            <a:r>
              <a:rPr lang="pt-PT" dirty="0" err="1"/>
              <a:t>decisions</a:t>
            </a:r>
            <a:r>
              <a:rPr lang="pt-PT" dirty="0"/>
              <a:t> </a:t>
            </a:r>
            <a:r>
              <a:rPr lang="pt-PT" dirty="0" err="1"/>
              <a:t>could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taken</a:t>
            </a:r>
            <a:r>
              <a:rPr lang="pt-PT" dirty="0"/>
              <a:t> (i.e. </a:t>
            </a:r>
            <a:r>
              <a:rPr lang="pt-PT" dirty="0" err="1"/>
              <a:t>instead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having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average</a:t>
            </a:r>
            <a:r>
              <a:rPr lang="pt-PT" dirty="0"/>
              <a:t> </a:t>
            </a:r>
            <a:r>
              <a:rPr lang="pt-PT" dirty="0" err="1"/>
              <a:t>salary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district</a:t>
            </a:r>
            <a:r>
              <a:rPr lang="pt-PT" dirty="0"/>
              <a:t>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would</a:t>
            </a:r>
            <a:r>
              <a:rPr lang="pt-PT" dirty="0"/>
              <a:t> </a:t>
            </a:r>
            <a:r>
              <a:rPr lang="pt-PT" dirty="0" err="1"/>
              <a:t>be</a:t>
            </a:r>
            <a:r>
              <a:rPr lang="pt-PT" dirty="0"/>
              <a:t> more </a:t>
            </a:r>
            <a:r>
              <a:rPr lang="pt-PT" dirty="0" err="1"/>
              <a:t>useful</a:t>
            </a:r>
            <a:r>
              <a:rPr lang="pt-PT" dirty="0"/>
              <a:t> to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client’s</a:t>
            </a:r>
            <a:r>
              <a:rPr lang="pt-PT" dirty="0"/>
              <a:t> </a:t>
            </a:r>
            <a:r>
              <a:rPr lang="pt-PT" dirty="0" err="1"/>
              <a:t>salary</a:t>
            </a:r>
            <a:r>
              <a:rPr lang="pt-PT" dirty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huge</a:t>
            </a:r>
            <a:r>
              <a:rPr lang="pt-PT" dirty="0"/>
              <a:t> gap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instances</a:t>
            </a:r>
            <a:r>
              <a:rPr lang="pt-PT" dirty="0"/>
              <a:t> </a:t>
            </a:r>
            <a:r>
              <a:rPr lang="pt-PT" dirty="0" err="1"/>
              <a:t>between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successful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failed</a:t>
            </a:r>
            <a:r>
              <a:rPr lang="pt-PT" dirty="0"/>
              <a:t> </a:t>
            </a:r>
            <a:r>
              <a:rPr lang="pt-PT" dirty="0" err="1"/>
              <a:t>loans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training </a:t>
            </a:r>
            <a:r>
              <a:rPr lang="pt-PT" dirty="0" err="1"/>
              <a:t>spreadsheet</a:t>
            </a:r>
            <a:r>
              <a:rPr lang="pt-PT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pt-PT" dirty="0"/>
          </a:p>
          <a:p>
            <a:endParaRPr lang="pt-PT" dirty="0"/>
          </a:p>
          <a:p>
            <a:r>
              <a:rPr lang="pt-PT" sz="2400" b="1" dirty="0">
                <a:solidFill>
                  <a:srgbClr val="00568A"/>
                </a:solidFill>
              </a:rPr>
              <a:t>Future </a:t>
            </a:r>
            <a:r>
              <a:rPr lang="pt-PT" sz="2400" b="1" dirty="0" err="1">
                <a:solidFill>
                  <a:srgbClr val="00568A"/>
                </a:solidFill>
              </a:rPr>
              <a:t>Work</a:t>
            </a:r>
            <a:endParaRPr lang="pt-PT" sz="2400" b="1" dirty="0">
              <a:solidFill>
                <a:srgbClr val="00568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Perform</a:t>
            </a:r>
            <a:r>
              <a:rPr lang="pt-PT" dirty="0"/>
              <a:t> a </a:t>
            </a:r>
            <a:r>
              <a:rPr lang="pt-PT" dirty="0" err="1"/>
              <a:t>refinement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algorithms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real </a:t>
            </a:r>
            <a:r>
              <a:rPr lang="pt-PT" dirty="0" err="1"/>
              <a:t>tests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/>
              <a:t>Use </a:t>
            </a:r>
            <a:r>
              <a:rPr lang="pt-PT" dirty="0" err="1"/>
              <a:t>regression</a:t>
            </a:r>
            <a:r>
              <a:rPr lang="pt-PT" dirty="0"/>
              <a:t> </a:t>
            </a:r>
            <a:r>
              <a:rPr lang="pt-PT" dirty="0" err="1"/>
              <a:t>techniques</a:t>
            </a:r>
            <a:r>
              <a:rPr lang="pt-PT" dirty="0"/>
              <a:t> to </a:t>
            </a:r>
            <a:r>
              <a:rPr lang="pt-PT" dirty="0" err="1"/>
              <a:t>complement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Descriptive</a:t>
            </a:r>
            <a:r>
              <a:rPr lang="pt-PT" dirty="0"/>
              <a:t> </a:t>
            </a:r>
            <a:r>
              <a:rPr lang="pt-PT" dirty="0" err="1"/>
              <a:t>Modeling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different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prediction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#7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#CC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39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4" y="2695804"/>
            <a:ext cx="991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to </a:t>
            </a:r>
            <a:r>
              <a:rPr lang="pt-PT" dirty="0" err="1"/>
              <a:t>identify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loan</a:t>
            </a:r>
            <a:r>
              <a:rPr lang="pt-PT" dirty="0"/>
              <a:t> </a:t>
            </a:r>
            <a:r>
              <a:rPr lang="pt-PT" dirty="0" err="1"/>
              <a:t>amount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a </a:t>
            </a:r>
            <a:r>
              <a:rPr lang="pt-PT" dirty="0" err="1"/>
              <a:t>significant</a:t>
            </a:r>
            <a:r>
              <a:rPr lang="pt-PT" dirty="0"/>
              <a:t> </a:t>
            </a:r>
            <a:r>
              <a:rPr lang="pt-PT" dirty="0" err="1"/>
              <a:t>impact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loan</a:t>
            </a:r>
            <a:r>
              <a:rPr lang="pt-PT" dirty="0"/>
              <a:t> </a:t>
            </a:r>
            <a:r>
              <a:rPr lang="pt-PT" dirty="0" err="1"/>
              <a:t>success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to prove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 (</a:t>
            </a:r>
            <a:r>
              <a:rPr lang="pt-PT" dirty="0" err="1"/>
              <a:t>scenarios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unemployment</a:t>
            </a:r>
            <a:r>
              <a:rPr lang="pt-PT" dirty="0"/>
              <a:t>, </a:t>
            </a:r>
            <a:r>
              <a:rPr lang="pt-PT" dirty="0" err="1"/>
              <a:t>high</a:t>
            </a:r>
            <a:r>
              <a:rPr lang="pt-PT" dirty="0"/>
              <a:t> crime rate, etc.)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client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significant</a:t>
            </a:r>
            <a:r>
              <a:rPr lang="pt-PT" dirty="0"/>
              <a:t> </a:t>
            </a:r>
            <a:r>
              <a:rPr lang="pt-PT" dirty="0" err="1"/>
              <a:t>impact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insurance</a:t>
            </a:r>
            <a:r>
              <a:rPr lang="pt-PT" dirty="0"/>
              <a:t> </a:t>
            </a:r>
            <a:r>
              <a:rPr lang="pt-PT" dirty="0" err="1"/>
              <a:t>payments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to </a:t>
            </a:r>
            <a:r>
              <a:rPr lang="pt-PT" dirty="0" err="1"/>
              <a:t>find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classic</a:t>
            </a:r>
            <a:r>
              <a:rPr lang="pt-PT" dirty="0"/>
              <a:t> </a:t>
            </a:r>
            <a:r>
              <a:rPr lang="pt-PT" dirty="0" err="1"/>
              <a:t>card</a:t>
            </a:r>
            <a:r>
              <a:rPr lang="pt-PT" dirty="0"/>
              <a:t> </a:t>
            </a:r>
            <a:r>
              <a:rPr lang="pt-PT" dirty="0" err="1"/>
              <a:t>owners</a:t>
            </a:r>
            <a:r>
              <a:rPr lang="pt-PT" dirty="0"/>
              <a:t> are </a:t>
            </a:r>
            <a:r>
              <a:rPr lang="pt-PT" dirty="0" err="1"/>
              <a:t>usually</a:t>
            </a:r>
            <a:r>
              <a:rPr lang="pt-PT" dirty="0"/>
              <a:t> male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older</a:t>
            </a:r>
            <a:r>
              <a:rPr lang="pt-PT" dirty="0"/>
              <a:t> </a:t>
            </a:r>
            <a:r>
              <a:rPr lang="pt-PT" dirty="0" err="1"/>
              <a:t>people</a:t>
            </a:r>
            <a:r>
              <a:rPr lang="pt-PT" dirty="0"/>
              <a:t> (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helps</a:t>
            </a:r>
            <a:r>
              <a:rPr lang="pt-PT" dirty="0"/>
              <a:t> to </a:t>
            </a:r>
            <a:r>
              <a:rPr lang="pt-PT" dirty="0" err="1"/>
              <a:t>focus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type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ads</a:t>
            </a:r>
            <a:r>
              <a:rPr lang="pt-PT" dirty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possible</a:t>
            </a:r>
            <a:r>
              <a:rPr lang="pt-PT" dirty="0"/>
              <a:t> to </a:t>
            </a:r>
            <a:r>
              <a:rPr lang="pt-PT" dirty="0" err="1"/>
              <a:t>conclude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bank</a:t>
            </a:r>
            <a:r>
              <a:rPr lang="pt-PT" dirty="0"/>
              <a:t> </a:t>
            </a:r>
            <a:r>
              <a:rPr lang="pt-PT" dirty="0" err="1"/>
              <a:t>should</a:t>
            </a:r>
            <a:r>
              <a:rPr lang="pt-PT" dirty="0"/>
              <a:t> target </a:t>
            </a:r>
            <a:r>
              <a:rPr lang="pt-PT" dirty="0" err="1"/>
              <a:t>South</a:t>
            </a:r>
            <a:r>
              <a:rPr lang="pt-PT" dirty="0"/>
              <a:t> Bohemia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get</a:t>
            </a:r>
            <a:r>
              <a:rPr lang="pt-PT" dirty="0"/>
              <a:t> more </a:t>
            </a:r>
            <a:r>
              <a:rPr lang="pt-PT" dirty="0" err="1"/>
              <a:t>clients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suggested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bank</a:t>
            </a:r>
            <a:r>
              <a:rPr lang="pt-PT" dirty="0"/>
              <a:t> </a:t>
            </a:r>
            <a:r>
              <a:rPr lang="pt-PT" dirty="0" err="1"/>
              <a:t>should</a:t>
            </a:r>
            <a:r>
              <a:rPr lang="pt-PT" dirty="0"/>
              <a:t> “</a:t>
            </a:r>
            <a:r>
              <a:rPr lang="pt-PT" dirty="0" err="1"/>
              <a:t>help</a:t>
            </a:r>
            <a:r>
              <a:rPr lang="pt-PT" dirty="0"/>
              <a:t>”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clients</a:t>
            </a:r>
            <a:r>
              <a:rPr lang="pt-PT" dirty="0"/>
              <a:t> </a:t>
            </a:r>
            <a:r>
              <a:rPr lang="pt-PT" dirty="0" err="1"/>
              <a:t>which</a:t>
            </a:r>
            <a:r>
              <a:rPr lang="pt-PT" dirty="0"/>
              <a:t> are </a:t>
            </a:r>
            <a:r>
              <a:rPr lang="pt-PT" dirty="0" err="1"/>
              <a:t>unemployed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loans</a:t>
            </a:r>
            <a:r>
              <a:rPr lang="pt-PT" dirty="0"/>
              <a:t>,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reducing</a:t>
            </a:r>
            <a:r>
              <a:rPr lang="pt-PT" dirty="0"/>
              <a:t> taxes for </a:t>
            </a:r>
            <a:r>
              <a:rPr lang="pt-PT" dirty="0" err="1"/>
              <a:t>example</a:t>
            </a:r>
            <a:r>
              <a:rPr lang="pt-PT" dirty="0"/>
              <a:t>,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unemployment</a:t>
            </a:r>
            <a:r>
              <a:rPr lang="pt-PT" dirty="0"/>
              <a:t> </a:t>
            </a:r>
            <a:r>
              <a:rPr lang="pt-PT" dirty="0" err="1"/>
              <a:t>increase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95-96 </a:t>
            </a:r>
            <a:r>
              <a:rPr lang="pt-PT" dirty="0" err="1"/>
              <a:t>shall</a:t>
            </a:r>
            <a:r>
              <a:rPr lang="pt-PT" dirty="0"/>
              <a:t> continue.</a:t>
            </a: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#2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Domain</a:t>
            </a:r>
            <a:r>
              <a:rPr lang="pt-PT" sz="6000" dirty="0">
                <a:solidFill>
                  <a:srgbClr val="00568A"/>
                </a:solidFill>
              </a:rPr>
              <a:t> </a:t>
            </a:r>
            <a:r>
              <a:rPr lang="pt-PT" sz="6000" dirty="0" err="1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40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#8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41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42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30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02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DISPONENT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67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date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monthly</a:t>
                      </a:r>
                      <a:r>
                        <a:rPr lang="pt-PT" sz="1400" baseline="0" dirty="0"/>
                        <a:t> </a:t>
                      </a:r>
                      <a:r>
                        <a:rPr lang="pt-PT" sz="1400" baseline="0" dirty="0" err="1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/>
                        <a:t>monthly</a:t>
                      </a:r>
                      <a:r>
                        <a:rPr lang="pt-PT" sz="1400" baseline="0" dirty="0"/>
                        <a:t> </a:t>
                      </a:r>
                      <a:r>
                        <a:rPr lang="pt-PT" sz="1400" baseline="0" dirty="0" err="1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/>
                        <a:t>monthly</a:t>
                      </a:r>
                      <a:r>
                        <a:rPr lang="pt-PT" sz="1400" baseline="0" dirty="0"/>
                        <a:t> </a:t>
                      </a:r>
                      <a:r>
                        <a:rPr lang="pt-PT" sz="1400" baseline="0" dirty="0" err="1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930101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Credit</a:t>
            </a:r>
            <a:r>
              <a:rPr lang="pt-PT" b="1" dirty="0"/>
              <a:t> </a:t>
            </a:r>
            <a:r>
              <a:rPr lang="pt-PT" b="1" dirty="0" err="1"/>
              <a:t>card</a:t>
            </a:r>
            <a:r>
              <a:rPr lang="pt-PT" b="1" dirty="0"/>
              <a:t> (</a:t>
            </a:r>
            <a:r>
              <a:rPr lang="pt-PT" b="1" dirty="0" err="1"/>
              <a:t>sanctions</a:t>
            </a:r>
            <a:r>
              <a:rPr lang="pt-PT" b="1" dirty="0"/>
              <a:t>)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1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9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4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30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961123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5478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961231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4543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12269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12577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960812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10227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54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61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200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41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4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date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931105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13943797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household</a:t>
                      </a:r>
                      <a:endParaRPr lang="pt-P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930905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13943797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household</a:t>
                      </a:r>
                      <a:endParaRPr lang="pt-P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931205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QR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13943797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7266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household</a:t>
                      </a:r>
                      <a:endParaRPr lang="pt-P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Payment</a:t>
            </a:r>
            <a:r>
              <a:rPr lang="pt-PT" b="1" dirty="0"/>
              <a:t> </a:t>
            </a:r>
            <a:r>
              <a:rPr lang="pt-PT" b="1" dirty="0" err="1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43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03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5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234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3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4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unemployment_95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unemployment_96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crimes_95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crimes_96</a:t>
                      </a:r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Hl.m</a:t>
                      </a:r>
                      <a:r>
                        <a:rPr lang="pt-PT" sz="1400" dirty="0"/>
                        <a:t>. Praha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Prague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85677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99107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Central Bohemia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46.7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2159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2674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Central Bohemia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41.7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2824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2813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44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6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45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1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84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45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706213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450204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1945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406009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6067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solidFill>
                  <a:srgbClr val="00568A"/>
                </a:solidFill>
              </a:rPr>
              <a:t>Decision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Tree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44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99" y="1579418"/>
            <a:ext cx="7706801" cy="4858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0795" y="5611942"/>
            <a:ext cx="7833898" cy="113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5834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solidFill>
                  <a:srgbClr val="00568A"/>
                </a:solidFill>
              </a:rPr>
              <a:t>Naive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Bayes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45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99" y="1579418"/>
            <a:ext cx="7706801" cy="4858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2599" y="5897375"/>
            <a:ext cx="7706801" cy="93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676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47097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solidFill>
                  <a:srgbClr val="00568A"/>
                </a:solidFill>
              </a:rPr>
              <a:t>K-NN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46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99" y="1579418"/>
            <a:ext cx="7706801" cy="4858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5502" y="5781525"/>
            <a:ext cx="7878274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5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6250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>
                <a:solidFill>
                  <a:srgbClr val="00568A"/>
                </a:solidFill>
              </a:rPr>
              <a:t>Deep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Learning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47</a:t>
            </a:fld>
            <a:endParaRPr lang="pt-PT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599" y="1579418"/>
            <a:ext cx="7706801" cy="48584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39" y="5627263"/>
            <a:ext cx="7656961" cy="11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52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461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solidFill>
                  <a:srgbClr val="00568A"/>
                </a:solidFill>
              </a:rPr>
              <a:t>SVM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48</a:t>
            </a:fld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297" y="1611501"/>
            <a:ext cx="7127406" cy="40047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97" y="5679739"/>
            <a:ext cx="7127406" cy="115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31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#AN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4371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>
                <a:solidFill>
                  <a:srgbClr val="00568A"/>
                </a:solidFill>
              </a:rPr>
              <a:t>NN </a:t>
            </a:r>
            <a:r>
              <a:rPr lang="pt-PT" sz="3200" dirty="0" err="1">
                <a:solidFill>
                  <a:srgbClr val="00568A"/>
                </a:solidFill>
              </a:rPr>
              <a:t>process</a:t>
            </a:r>
            <a:r>
              <a:rPr lang="pt-PT" sz="3200" dirty="0">
                <a:solidFill>
                  <a:srgbClr val="00568A"/>
                </a:solidFill>
              </a:rPr>
              <a:t> (</a:t>
            </a:r>
            <a:r>
              <a:rPr lang="pt-PT" sz="3200" dirty="0" err="1">
                <a:solidFill>
                  <a:srgbClr val="00568A"/>
                </a:solidFill>
              </a:rPr>
              <a:t>RapidMiner</a:t>
            </a:r>
            <a:r>
              <a:rPr lang="pt-PT" sz="3200" dirty="0">
                <a:solidFill>
                  <a:srgbClr val="00568A"/>
                </a:solidFill>
              </a:rPr>
              <a:t>)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49</a:t>
            </a:fld>
            <a:endParaRPr lang="pt-P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831" y="1579418"/>
            <a:ext cx="7520337" cy="42255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831" y="5811182"/>
            <a:ext cx="7520337" cy="9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14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#DD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>
                <a:solidFill>
                  <a:srgbClr val="B9122B"/>
                </a:solidFill>
              </a:rPr>
              <a:t>Topic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/>
              <a:t>Data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banking</a:t>
            </a:r>
            <a:r>
              <a:rPr lang="pt-PT" dirty="0"/>
              <a:t> </a:t>
            </a:r>
            <a:r>
              <a:rPr lang="pt-PT" dirty="0" err="1"/>
              <a:t>operations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a regular </a:t>
            </a:r>
            <a:r>
              <a:rPr lang="pt-PT" dirty="0" err="1"/>
              <a:t>bank</a:t>
            </a:r>
            <a:r>
              <a:rPr lang="pt-PT" dirty="0"/>
              <a:t>, </a:t>
            </a:r>
            <a:r>
              <a:rPr lang="pt-PT" dirty="0" err="1"/>
              <a:t>containing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</a:t>
            </a:r>
            <a:r>
              <a:rPr lang="pt-PT" dirty="0" err="1"/>
              <a:t>about</a:t>
            </a:r>
            <a:r>
              <a:rPr lang="pt-PT" dirty="0"/>
              <a:t> </a:t>
            </a:r>
            <a:r>
              <a:rPr lang="pt-PT" dirty="0" err="1"/>
              <a:t>clients</a:t>
            </a:r>
            <a:r>
              <a:rPr lang="pt-PT" dirty="0"/>
              <a:t>, </a:t>
            </a:r>
            <a:r>
              <a:rPr lang="pt-PT" dirty="0" err="1"/>
              <a:t>loans</a:t>
            </a:r>
            <a:r>
              <a:rPr lang="pt-PT" dirty="0"/>
              <a:t>, </a:t>
            </a:r>
            <a:r>
              <a:rPr lang="pt-PT" dirty="0" err="1"/>
              <a:t>transactions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credit</a:t>
            </a:r>
            <a:r>
              <a:rPr lang="pt-PT" dirty="0"/>
              <a:t> </a:t>
            </a:r>
            <a:r>
              <a:rPr lang="pt-PT" dirty="0" err="1"/>
              <a:t>cards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demographic</a:t>
            </a:r>
            <a:r>
              <a:rPr lang="pt-PT" dirty="0"/>
              <a:t> data to </a:t>
            </a:r>
            <a:r>
              <a:rPr lang="pt-PT" dirty="0" err="1"/>
              <a:t>help</a:t>
            </a:r>
            <a:r>
              <a:rPr lang="pt-PT" dirty="0"/>
              <a:t> </a:t>
            </a:r>
            <a:r>
              <a:rPr lang="pt-PT" dirty="0" err="1"/>
              <a:t>understanding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bank</a:t>
            </a:r>
            <a:r>
              <a:rPr lang="pt-PT" dirty="0"/>
              <a:t> </a:t>
            </a:r>
            <a:r>
              <a:rPr lang="pt-PT" dirty="0" err="1"/>
              <a:t>wants</a:t>
            </a:r>
            <a:r>
              <a:rPr lang="pt-PT" dirty="0"/>
              <a:t> to improve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understanding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customers</a:t>
            </a:r>
            <a:r>
              <a:rPr lang="pt-PT" dirty="0"/>
              <a:t> in </a:t>
            </a:r>
            <a:r>
              <a:rPr lang="pt-PT" dirty="0" err="1"/>
              <a:t>order</a:t>
            </a:r>
            <a:r>
              <a:rPr lang="pt-PT" dirty="0"/>
              <a:t> to </a:t>
            </a:r>
            <a:r>
              <a:rPr lang="pt-PT" dirty="0" err="1"/>
              <a:t>perform</a:t>
            </a:r>
            <a:r>
              <a:rPr lang="pt-PT" dirty="0"/>
              <a:t> </a:t>
            </a:r>
            <a:r>
              <a:rPr lang="pt-PT" dirty="0" err="1"/>
              <a:t>actions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to improve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services</a:t>
            </a:r>
            <a:r>
              <a:rPr lang="pt-PT" dirty="0"/>
              <a:t>.</a:t>
            </a:r>
          </a:p>
          <a:p>
            <a:endParaRPr lang="pt-PT" dirty="0"/>
          </a:p>
          <a:p>
            <a:r>
              <a:rPr lang="pt-PT" sz="2400" b="1" dirty="0" err="1">
                <a:solidFill>
                  <a:srgbClr val="B9122B"/>
                </a:solidFill>
              </a:rPr>
              <a:t>Descriptive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clients</a:t>
            </a:r>
            <a:r>
              <a:rPr lang="pt-PT" dirty="0"/>
              <a:t>, </a:t>
            </a:r>
            <a:r>
              <a:rPr lang="pt-PT" dirty="0" err="1"/>
              <a:t>concerning</a:t>
            </a:r>
            <a:r>
              <a:rPr lang="pt-PT" dirty="0"/>
              <a:t> </a:t>
            </a:r>
            <a:r>
              <a:rPr lang="pt-PT" dirty="0" err="1"/>
              <a:t>their</a:t>
            </a:r>
            <a:r>
              <a:rPr lang="pt-PT" dirty="0"/>
              <a:t> </a:t>
            </a:r>
            <a:r>
              <a:rPr lang="pt-PT" dirty="0" err="1"/>
              <a:t>loans</a:t>
            </a:r>
            <a:r>
              <a:rPr lang="pt-PT" dirty="0"/>
              <a:t> (</a:t>
            </a:r>
            <a:r>
              <a:rPr lang="pt-PT" dirty="0" err="1"/>
              <a:t>amounts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durations</a:t>
            </a:r>
            <a:r>
              <a:rPr lang="pt-PT" dirty="0"/>
              <a:t>), </a:t>
            </a:r>
            <a:r>
              <a:rPr lang="pt-PT" dirty="0" err="1"/>
              <a:t>transactions</a:t>
            </a:r>
            <a:r>
              <a:rPr lang="pt-PT" dirty="0"/>
              <a:t>, etc. to </a:t>
            </a:r>
            <a:r>
              <a:rPr lang="pt-PT" dirty="0" err="1"/>
              <a:t>formulate</a:t>
            </a:r>
            <a:r>
              <a:rPr lang="pt-PT" dirty="0"/>
              <a:t> a </a:t>
            </a:r>
            <a:r>
              <a:rPr lang="pt-PT" dirty="0" err="1"/>
              <a:t>process</a:t>
            </a:r>
            <a:r>
              <a:rPr lang="pt-PT" dirty="0"/>
              <a:t> to </a:t>
            </a:r>
            <a:r>
              <a:rPr lang="pt-PT" dirty="0" err="1"/>
              <a:t>achieve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b="1" dirty="0" err="1"/>
              <a:t>predictive</a:t>
            </a:r>
            <a:r>
              <a:rPr lang="pt-PT" b="1" dirty="0"/>
              <a:t> </a:t>
            </a:r>
            <a:r>
              <a:rPr lang="pt-PT" b="1" dirty="0" err="1"/>
              <a:t>goal</a:t>
            </a:r>
            <a:r>
              <a:rPr lang="pt-PT" dirty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Study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environment</a:t>
            </a:r>
            <a:r>
              <a:rPr lang="pt-PT" dirty="0"/>
              <a:t> to </a:t>
            </a:r>
            <a:r>
              <a:rPr lang="pt-PT" dirty="0" err="1"/>
              <a:t>understand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type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clients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bank</a:t>
            </a:r>
            <a:r>
              <a:rPr lang="pt-PT" dirty="0"/>
              <a:t> </a:t>
            </a:r>
            <a:r>
              <a:rPr lang="pt-PT" dirty="0" err="1"/>
              <a:t>should</a:t>
            </a:r>
            <a:r>
              <a:rPr lang="pt-PT" dirty="0"/>
              <a:t> target,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districts</a:t>
            </a:r>
            <a:r>
              <a:rPr lang="pt-PT" dirty="0"/>
              <a:t> </a:t>
            </a:r>
            <a:r>
              <a:rPr lang="pt-PT" dirty="0" err="1"/>
              <a:t>where</a:t>
            </a:r>
            <a:r>
              <a:rPr lang="pt-PT" dirty="0"/>
              <a:t> </a:t>
            </a:r>
            <a:r>
              <a:rPr lang="pt-PT" dirty="0" err="1"/>
              <a:t>they</a:t>
            </a:r>
            <a:r>
              <a:rPr lang="pt-PT" dirty="0"/>
              <a:t> are </a:t>
            </a:r>
            <a:r>
              <a:rPr lang="pt-PT" dirty="0" err="1"/>
              <a:t>located</a:t>
            </a:r>
            <a:r>
              <a:rPr lang="pt-PT" dirty="0"/>
              <a:t>, etc.</a:t>
            </a:r>
          </a:p>
          <a:p>
            <a:endParaRPr lang="pt-PT" dirty="0">
              <a:solidFill>
                <a:srgbClr val="B9122B"/>
              </a:solidFill>
            </a:endParaRPr>
          </a:p>
          <a:p>
            <a:r>
              <a:rPr lang="pt-PT" sz="2400" b="1" dirty="0" err="1">
                <a:solidFill>
                  <a:srgbClr val="B9122B"/>
                </a:solidFill>
              </a:rPr>
              <a:t>Predictive</a:t>
            </a:r>
            <a:r>
              <a:rPr lang="pt-PT" sz="2400" b="1" dirty="0">
                <a:solidFill>
                  <a:srgbClr val="B9122B"/>
                </a:solidFill>
              </a:rPr>
              <a:t> </a:t>
            </a:r>
            <a:r>
              <a:rPr lang="pt-PT" sz="2400" b="1" dirty="0" err="1">
                <a:solidFill>
                  <a:srgbClr val="B9122B"/>
                </a:solidFill>
              </a:rPr>
              <a:t>Goal</a:t>
            </a:r>
            <a:endParaRPr lang="pt-PT" sz="2400" b="1" dirty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/>
              <a:t>Determine </a:t>
            </a:r>
            <a:r>
              <a:rPr lang="pt-PT" dirty="0" err="1"/>
              <a:t>whether</a:t>
            </a:r>
            <a:r>
              <a:rPr lang="pt-PT" dirty="0"/>
              <a:t> a </a:t>
            </a:r>
            <a:r>
              <a:rPr lang="pt-PT" dirty="0" err="1"/>
              <a:t>loan</a:t>
            </a:r>
            <a:r>
              <a:rPr lang="pt-PT" dirty="0"/>
              <a:t>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end</a:t>
            </a:r>
            <a:r>
              <a:rPr lang="pt-PT" dirty="0"/>
              <a:t> </a:t>
            </a:r>
            <a:r>
              <a:rPr lang="pt-PT" dirty="0" err="1"/>
              <a:t>successfully</a:t>
            </a:r>
            <a:r>
              <a:rPr lang="pt-PT" dirty="0"/>
              <a:t>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Domain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#3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Exploratory</a:t>
            </a:r>
            <a:r>
              <a:rPr lang="pt-PT" sz="6000" dirty="0">
                <a:solidFill>
                  <a:srgbClr val="00568A"/>
                </a:solidFill>
              </a:rPr>
              <a:t> data </a:t>
            </a:r>
            <a:r>
              <a:rPr lang="pt-PT" sz="6000" dirty="0" err="1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#EDA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>
                <a:solidFill>
                  <a:srgbClr val="00568A"/>
                </a:solidFill>
              </a:rPr>
              <a:t>Data </a:t>
            </a:r>
            <a:r>
              <a:rPr lang="pt-PT" sz="4400" dirty="0" err="1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/>
              <a:t>Extract</a:t>
            </a:r>
            <a:r>
              <a:rPr lang="pt-PT" sz="2400" b="1" dirty="0"/>
              <a:t> </a:t>
            </a:r>
            <a:r>
              <a:rPr lang="pt-PT" sz="2400" b="1" dirty="0" err="1"/>
              <a:t>implicit</a:t>
            </a:r>
            <a:r>
              <a:rPr lang="pt-PT" sz="2400" b="1" dirty="0"/>
              <a:t> </a:t>
            </a:r>
            <a:r>
              <a:rPr lang="pt-PT" sz="2400" b="1" dirty="0" err="1"/>
              <a:t>knowledge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Extract</a:t>
            </a:r>
            <a:r>
              <a:rPr lang="pt-PT" dirty="0"/>
              <a:t> </a:t>
            </a:r>
            <a:r>
              <a:rPr lang="pt-PT" i="1" dirty="0" err="1"/>
              <a:t>birthdate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i="1" dirty="0" err="1"/>
              <a:t>gender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i="1" dirty="0" err="1"/>
              <a:t>birthnumber</a:t>
            </a:r>
            <a:r>
              <a:rPr lang="pt-PT" dirty="0"/>
              <a:t> (</a:t>
            </a:r>
            <a:r>
              <a:rPr lang="pt-PT" dirty="0" err="1"/>
              <a:t>Clients</a:t>
            </a:r>
            <a:r>
              <a:rPr lang="pt-PT" dirty="0"/>
              <a:t> </a:t>
            </a:r>
            <a:r>
              <a:rPr lang="pt-PT" dirty="0" err="1"/>
              <a:t>relation</a:t>
            </a:r>
            <a:r>
              <a:rPr lang="pt-PT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Extract</a:t>
            </a:r>
            <a:r>
              <a:rPr lang="pt-PT" dirty="0"/>
              <a:t> age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i="1" dirty="0" err="1"/>
              <a:t>birthnumber</a:t>
            </a:r>
            <a:r>
              <a:rPr lang="pt-PT" dirty="0"/>
              <a:t> (</a:t>
            </a:r>
            <a:r>
              <a:rPr lang="pt-PT" b="1" dirty="0"/>
              <a:t>note</a:t>
            </a:r>
            <a:r>
              <a:rPr lang="pt-PT" dirty="0"/>
              <a:t>: assume 2016 as </a:t>
            </a:r>
            <a:r>
              <a:rPr lang="pt-PT" dirty="0" err="1"/>
              <a:t>current</a:t>
            </a:r>
            <a:r>
              <a:rPr lang="pt-PT" dirty="0"/>
              <a:t> </a:t>
            </a:r>
            <a:r>
              <a:rPr lang="pt-PT" dirty="0" err="1"/>
              <a:t>year</a:t>
            </a:r>
            <a:r>
              <a:rPr lang="pt-PT" dirty="0"/>
              <a:t>)</a:t>
            </a:r>
          </a:p>
          <a:p>
            <a:endParaRPr lang="pt-PT" i="1" dirty="0"/>
          </a:p>
          <a:p>
            <a:r>
              <a:rPr lang="pt-PT" sz="2400" b="1" dirty="0"/>
              <a:t>Complete </a:t>
            </a:r>
            <a:r>
              <a:rPr lang="pt-PT" sz="2400" b="1" dirty="0" err="1"/>
              <a:t>missing</a:t>
            </a:r>
            <a:r>
              <a:rPr lang="pt-PT" sz="2400" b="1" dirty="0"/>
              <a:t> </a:t>
            </a:r>
            <a:r>
              <a:rPr lang="pt-PT" sz="2400" b="1" dirty="0" err="1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District</a:t>
            </a:r>
            <a:r>
              <a:rPr lang="pt-PT" dirty="0"/>
              <a:t> </a:t>
            </a:r>
            <a:r>
              <a:rPr lang="pt-PT" i="1" dirty="0" err="1"/>
              <a:t>Jesenik</a:t>
            </a:r>
            <a:r>
              <a:rPr lang="pt-PT" dirty="0"/>
              <a:t> </a:t>
            </a:r>
            <a:r>
              <a:rPr lang="pt-PT" dirty="0" err="1"/>
              <a:t>had</a:t>
            </a:r>
            <a:r>
              <a:rPr lang="pt-PT" dirty="0"/>
              <a:t> </a:t>
            </a:r>
            <a:r>
              <a:rPr lang="pt-PT" dirty="0" err="1"/>
              <a:t>missing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(</a:t>
            </a:r>
            <a:r>
              <a:rPr lang="pt-PT" dirty="0" err="1"/>
              <a:t>unemployment</a:t>
            </a:r>
            <a:r>
              <a:rPr lang="pt-PT" dirty="0"/>
              <a:t> rate 1996 </a:t>
            </a:r>
            <a:r>
              <a:rPr lang="pt-PT" dirty="0" err="1"/>
              <a:t>and</a:t>
            </a:r>
            <a:r>
              <a:rPr lang="pt-PT" dirty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/>
              <a:t>These</a:t>
            </a:r>
            <a:r>
              <a:rPr lang="pt-PT" dirty="0"/>
              <a:t> </a:t>
            </a:r>
            <a:r>
              <a:rPr lang="pt-PT" dirty="0" err="1"/>
              <a:t>ones</a:t>
            </a:r>
            <a:r>
              <a:rPr lang="pt-PT" dirty="0"/>
              <a:t> </a:t>
            </a:r>
            <a:r>
              <a:rPr lang="pt-PT" dirty="0" err="1"/>
              <a:t>were</a:t>
            </a:r>
            <a:r>
              <a:rPr lang="pt-PT" dirty="0"/>
              <a:t> </a:t>
            </a:r>
            <a:r>
              <a:rPr lang="pt-PT" dirty="0" err="1"/>
              <a:t>replaced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median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other</a:t>
            </a:r>
            <a:r>
              <a:rPr lang="pt-PT" dirty="0"/>
              <a:t> </a:t>
            </a:r>
            <a:r>
              <a:rPr lang="pt-PT" dirty="0" err="1"/>
              <a:t>districts</a:t>
            </a:r>
            <a:endParaRPr lang="pt-PT" dirty="0"/>
          </a:p>
          <a:p>
            <a:endParaRPr lang="pt-PT" dirty="0"/>
          </a:p>
          <a:p>
            <a:r>
              <a:rPr lang="pt-PT" sz="2400" b="1" dirty="0" err="1"/>
              <a:t>Extract</a:t>
            </a:r>
            <a:r>
              <a:rPr lang="pt-PT" sz="2400" b="1" dirty="0"/>
              <a:t> </a:t>
            </a:r>
            <a:r>
              <a:rPr lang="pt-PT" sz="2400" b="1" dirty="0" err="1"/>
              <a:t>useful</a:t>
            </a:r>
            <a:r>
              <a:rPr lang="pt-PT" sz="2400" b="1" dirty="0"/>
              <a:t> </a:t>
            </a:r>
            <a:r>
              <a:rPr lang="pt-PT" sz="2400" b="1" dirty="0" err="1"/>
              <a:t>information</a:t>
            </a:r>
            <a:r>
              <a:rPr lang="pt-PT" sz="2400" b="1" dirty="0"/>
              <a:t> </a:t>
            </a:r>
            <a:r>
              <a:rPr lang="pt-PT" sz="2400" b="1" dirty="0" err="1"/>
              <a:t>from</a:t>
            </a:r>
            <a:r>
              <a:rPr lang="pt-PT" sz="2400" b="1" dirty="0"/>
              <a:t> </a:t>
            </a:r>
            <a:r>
              <a:rPr lang="pt-PT" sz="2400" b="1" dirty="0" err="1"/>
              <a:t>transactions</a:t>
            </a:r>
            <a:endParaRPr lang="pt-PT" dirty="0"/>
          </a:p>
          <a:p>
            <a:pPr marL="342900" indent="-342900">
              <a:buFont typeface="Arial" charset="0"/>
              <a:buChar char="•"/>
            </a:pPr>
            <a:r>
              <a:rPr lang="pt-PT" dirty="0" err="1"/>
              <a:t>Accounts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history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sanctions</a:t>
            </a:r>
            <a:endParaRPr lang="pt-PT" dirty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/>
              <a:t>Discretization</a:t>
            </a:r>
            <a:endParaRPr lang="pt-PT" sz="2400" b="1" dirty="0"/>
          </a:p>
          <a:p>
            <a:pPr marL="285750" indent="-285750">
              <a:buFont typeface="Arial" charset="0"/>
              <a:buChar char="•"/>
            </a:pPr>
            <a:r>
              <a:rPr lang="pt-PT" dirty="0"/>
              <a:t>Use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these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techniques</a:t>
            </a:r>
            <a:r>
              <a:rPr lang="pt-PT" dirty="0"/>
              <a:t> for </a:t>
            </a:r>
            <a:r>
              <a:rPr lang="pt-PT" dirty="0" err="1"/>
              <a:t>converting</a:t>
            </a:r>
            <a:r>
              <a:rPr lang="pt-PT" dirty="0"/>
              <a:t> </a:t>
            </a:r>
            <a:r>
              <a:rPr lang="pt-PT" dirty="0" err="1"/>
              <a:t>quantitative</a:t>
            </a:r>
            <a:r>
              <a:rPr lang="pt-PT" dirty="0"/>
              <a:t> to </a:t>
            </a:r>
            <a:r>
              <a:rPr lang="pt-PT" dirty="0" err="1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>
                <a:solidFill>
                  <a:srgbClr val="B9122B"/>
                </a:solidFill>
              </a:rPr>
              <a:t>#4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>
                <a:solidFill>
                  <a:srgbClr val="00568A"/>
                </a:solidFill>
              </a:rPr>
              <a:t>Descriptive</a:t>
            </a:r>
            <a:r>
              <a:rPr lang="pt-PT" sz="6000" dirty="0">
                <a:solidFill>
                  <a:srgbClr val="00568A"/>
                </a:solidFill>
              </a:rPr>
              <a:t> data </a:t>
            </a:r>
            <a:r>
              <a:rPr lang="pt-PT" sz="6000" dirty="0" err="1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>
                <a:solidFill>
                  <a:srgbClr val="B9122B"/>
                </a:solidFill>
              </a:rPr>
              <a:t>#DM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>
                <a:solidFill>
                  <a:srgbClr val="00568A"/>
                </a:solidFill>
              </a:rPr>
              <a:t>Gender</a:t>
            </a:r>
            <a:r>
              <a:rPr lang="pt-PT" sz="4400" dirty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1694</TotalTime>
  <Words>2398</Words>
  <Application>Microsoft Office PowerPoint</Application>
  <PresentationFormat>Widescreen</PresentationFormat>
  <Paragraphs>662</Paragraphs>
  <Slides>49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Roboto</vt:lpstr>
      <vt:lpstr>Tema do Office</vt:lpstr>
      <vt:lpstr>:: Banking data mining case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João Faria</cp:lastModifiedBy>
  <cp:revision>53</cp:revision>
  <dcterms:created xsi:type="dcterms:W3CDTF">2017-01-04T17:47:41Z</dcterms:created>
  <dcterms:modified xsi:type="dcterms:W3CDTF">2017-01-06T06:57:57Z</dcterms:modified>
</cp:coreProperties>
</file>